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68" r:id="rId4"/>
    <p:sldId id="278" r:id="rId5"/>
    <p:sldId id="272" r:id="rId6"/>
    <p:sldId id="273" r:id="rId7"/>
    <p:sldId id="274" r:id="rId8"/>
    <p:sldId id="275" r:id="rId9"/>
    <p:sldId id="276" r:id="rId10"/>
    <p:sldId id="277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81" r:id="rId21"/>
    <p:sldId id="279" r:id="rId22"/>
    <p:sldId id="280" r:id="rId23"/>
    <p:sldId id="282" r:id="rId24"/>
    <p:sldId id="271" r:id="rId25"/>
  </p:sldIdLst>
  <p:sldSz cx="9144000" cy="6858000" type="screen4x3"/>
  <p:notesSz cx="6858000" cy="9144000"/>
  <p:embeddedFontLst>
    <p:embeddedFont>
      <p:font typeface="Corbel" pitchFamily="34" charset="0"/>
      <p:regular r:id="rId27"/>
      <p:bold r:id="rId28"/>
      <p:italic r:id="rId29"/>
      <p:boldItalic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AmerType Md BT"/>
      <p:regular r:id="rId35"/>
      <p:bold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0F00"/>
    <a:srgbClr val="BF3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-161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EC348-37EE-4C00-B9BD-B8726BB7892C}" type="datetimeFigureOut">
              <a:rPr lang="en-US" smtClean="0"/>
              <a:pPr/>
              <a:t>3/2/2012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D0207-AA57-4FF3-8BAC-EFE2CA86B7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25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title banners_3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93987"/>
            <a:ext cx="7772400" cy="1470025"/>
          </a:xfrm>
        </p:spPr>
        <p:txBody>
          <a:bodyPr anchor="b"/>
          <a:lstStyle>
            <a:lvl1pPr>
              <a:defRPr>
                <a:effectLst>
                  <a:outerShdw blurRad="76200" dist="88900" dir="2700000" algn="tl" rotWithShape="0">
                    <a:prstClr val="black"/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0113" y="4339086"/>
            <a:ext cx="7082287" cy="1299713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3605841" y="6297283"/>
            <a:ext cx="19323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www.ScaryDBA.com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48906"/>
            <a:ext cx="8229600" cy="5128404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lide banners-01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 smtClean="0"/>
              <a:t>Merry </a:t>
            </a:r>
            <a:r>
              <a:rPr lang="en-US" dirty="0" err="1" smtClean="0"/>
              <a:t>Merry</a:t>
            </a:r>
            <a:r>
              <a:rPr lang="en-US" dirty="0" smtClean="0"/>
              <a:t> Christmas and a happy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9110"/>
            <a:ext cx="82296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460" y="64512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1FE8AEE-6E2D-4190-B0CF-6B225853ED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22695" y="6494735"/>
            <a:ext cx="3407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Grant Fritchey  |  www.ScaryDBA.com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A00F00"/>
          </a:solidFill>
          <a:effectLst>
            <a:outerShdw blurRad="50800" dist="38100" algn="l" rotWithShape="0">
              <a:prstClr val="black">
                <a:alpha val="3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96875" indent="-396875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" pitchFamily="2" charset="2"/>
        <a:buChar char="¤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4400" rtl="0" eaLnBrk="1" latinLnBrk="0" hangingPunct="1">
        <a:spcBef>
          <a:spcPts val="300"/>
        </a:spcBef>
        <a:buClr>
          <a:schemeClr val="accent1"/>
        </a:buClr>
        <a:buSzPct val="100000"/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341313" algn="l" defTabSz="914400" rtl="0" eaLnBrk="1" latinLnBrk="0" hangingPunct="1">
        <a:spcBef>
          <a:spcPts val="100"/>
        </a:spcBef>
        <a:buClr>
          <a:schemeClr val="accent1"/>
        </a:buClr>
        <a:buFont typeface="Corbel" pitchFamily="34" charset="0"/>
        <a:buChar char="—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Top Tips for Better TSQL Stored Procedures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Grant Fritchey – Red Gate Software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34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For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Write for your data structures</a:t>
            </a:r>
          </a:p>
          <a:p>
            <a:r>
              <a:rPr lang="en-US" dirty="0" smtClean="0"/>
              <a:t>Write for your indexes</a:t>
            </a:r>
          </a:p>
          <a:p>
            <a:r>
              <a:rPr lang="en-US" dirty="0" smtClean="0"/>
              <a:t>Write for the query optimizer</a:t>
            </a:r>
          </a:p>
          <a:p>
            <a:r>
              <a:rPr lang="en-US" dirty="0" smtClean="0"/>
              <a:t>Avoid common issues:</a:t>
            </a:r>
          </a:p>
          <a:p>
            <a:pPr lvl="1"/>
            <a:r>
              <a:rPr lang="en-US" dirty="0" smtClean="0"/>
              <a:t>Data types</a:t>
            </a:r>
          </a:p>
          <a:p>
            <a:pPr lvl="1"/>
            <a:r>
              <a:rPr lang="en-US" dirty="0" smtClean="0"/>
              <a:t>Functions in comparisons</a:t>
            </a:r>
          </a:p>
          <a:p>
            <a:pPr lvl="1"/>
            <a:r>
              <a:rPr lang="en-US" dirty="0" smtClean="0"/>
              <a:t>Improper use of functions</a:t>
            </a:r>
          </a:p>
          <a:p>
            <a:pPr lvl="1"/>
            <a:r>
              <a:rPr lang="en-US" dirty="0" smtClean="0"/>
              <a:t>The “run faster” switch</a:t>
            </a:r>
          </a:p>
          <a:p>
            <a:pPr lvl="1"/>
            <a:r>
              <a:rPr lang="en-US" dirty="0" smtClean="0"/>
              <a:t>Inappropriate Query Hints</a:t>
            </a:r>
          </a:p>
          <a:p>
            <a:pPr lvl="1"/>
            <a:r>
              <a:rPr lang="en-US" dirty="0" smtClean="0"/>
              <a:t>Recompiles</a:t>
            </a:r>
          </a:p>
          <a:p>
            <a:pPr lvl="1"/>
            <a:r>
              <a:rPr lang="en-US" dirty="0" smtClean="0"/>
              <a:t>Null Values</a:t>
            </a:r>
          </a:p>
          <a:p>
            <a:pPr lvl="1"/>
            <a:r>
              <a:rPr lang="en-US" dirty="0" smtClean="0"/>
              <a:t>Row By Agonizing Row</a:t>
            </a:r>
          </a:p>
          <a:p>
            <a:pPr lvl="1"/>
            <a:r>
              <a:rPr lang="en-US" dirty="0" smtClean="0"/>
              <a:t>Nested Views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47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Implicit or explicit data type conversion</a:t>
            </a:r>
          </a:p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Scans</a:t>
            </a:r>
          </a:p>
          <a:p>
            <a:pPr lvl="1"/>
            <a:r>
              <a:rPr lang="en-US" dirty="0" smtClean="0"/>
              <a:t>Slow performance</a:t>
            </a:r>
          </a:p>
          <a:p>
            <a:r>
              <a:rPr lang="en-US" dirty="0" smtClean="0"/>
              <a:t>Solution</a:t>
            </a:r>
          </a:p>
          <a:p>
            <a:pPr lvl="1"/>
            <a:r>
              <a:rPr lang="en-US" dirty="0" smtClean="0"/>
              <a:t>Use appropriate data types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27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in Comparisons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Function on column in WHERE or JOIN criteria</a:t>
            </a:r>
          </a:p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Scans</a:t>
            </a:r>
          </a:p>
          <a:p>
            <a:pPr lvl="1"/>
            <a:r>
              <a:rPr lang="en-US" dirty="0" smtClean="0"/>
              <a:t>Slow performance</a:t>
            </a:r>
          </a:p>
          <a:p>
            <a:r>
              <a:rPr lang="en-US" dirty="0" smtClean="0"/>
              <a:t>Solution</a:t>
            </a:r>
          </a:p>
          <a:p>
            <a:pPr lvl="1"/>
            <a:r>
              <a:rPr lang="en-US" dirty="0" smtClean="0"/>
              <a:t>Don’t run functions on columns</a:t>
            </a:r>
          </a:p>
          <a:p>
            <a:pPr lvl="1"/>
            <a:r>
              <a:rPr lang="en-US" dirty="0" smtClean="0"/>
              <a:t>Use </a:t>
            </a:r>
            <a:r>
              <a:rPr lang="en-US" dirty="0" err="1" smtClean="0"/>
              <a:t>sargeable</a:t>
            </a:r>
            <a:r>
              <a:rPr lang="en-US" dirty="0" smtClean="0"/>
              <a:t> functions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8404789" cy="1143000"/>
          </a:xfrm>
        </p:spPr>
        <p:txBody>
          <a:bodyPr/>
          <a:lstStyle/>
          <a:p>
            <a:r>
              <a:rPr lang="en-US" dirty="0" smtClean="0"/>
              <a:t>Improper Use of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Multi-statement user defined functions cause poor performance</a:t>
            </a:r>
          </a:p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Zero cost scan operator in exec plan</a:t>
            </a:r>
          </a:p>
          <a:p>
            <a:pPr lvl="1"/>
            <a:r>
              <a:rPr lang="en-US" dirty="0" smtClean="0"/>
              <a:t>Very slow performance</a:t>
            </a:r>
          </a:p>
          <a:p>
            <a:r>
              <a:rPr lang="en-US" dirty="0" smtClean="0"/>
              <a:t>Solution</a:t>
            </a:r>
          </a:p>
          <a:p>
            <a:pPr lvl="1"/>
            <a:r>
              <a:rPr lang="en-US" dirty="0" smtClean="0"/>
              <a:t>When working with more than a few (~50?) rows, don’t use them</a:t>
            </a:r>
          </a:p>
          <a:p>
            <a:pPr lvl="1"/>
            <a:r>
              <a:rPr lang="en-US" dirty="0" smtClean="0"/>
              <a:t>When using operations such as JOIN that require statistics, don’t use them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4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“Run Faster” Switch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Use of the NO_LOCK query hint everywhere, or setting transaction isolation level to READ_UNCOMMITTED</a:t>
            </a:r>
          </a:p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Extra rows in result set</a:t>
            </a:r>
          </a:p>
          <a:p>
            <a:pPr lvl="1"/>
            <a:r>
              <a:rPr lang="en-US" dirty="0" smtClean="0"/>
              <a:t>Missing rows in result set</a:t>
            </a:r>
          </a:p>
          <a:p>
            <a:r>
              <a:rPr lang="en-US" dirty="0" smtClean="0"/>
              <a:t>Solution</a:t>
            </a:r>
          </a:p>
          <a:p>
            <a:pPr lvl="1"/>
            <a:r>
              <a:rPr lang="en-US" dirty="0" smtClean="0"/>
              <a:t>Tune the queries</a:t>
            </a:r>
          </a:p>
          <a:p>
            <a:pPr lvl="1"/>
            <a:r>
              <a:rPr lang="en-US" dirty="0" smtClean="0"/>
              <a:t>Tune the structures</a:t>
            </a:r>
          </a:p>
          <a:p>
            <a:pPr lvl="1"/>
            <a:r>
              <a:rPr lang="en-US" dirty="0" smtClean="0"/>
              <a:t>Use snapshot isolation levels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1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Hints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Query hints in the code such as FAST n, index hints, JOIN hints</a:t>
            </a:r>
          </a:p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Inconsistent performance behavior</a:t>
            </a:r>
          </a:p>
          <a:p>
            <a:pPr lvl="1"/>
            <a:r>
              <a:rPr lang="en-US" dirty="0" smtClean="0"/>
              <a:t>Bad performance</a:t>
            </a:r>
          </a:p>
          <a:p>
            <a:pPr lvl="1"/>
            <a:r>
              <a:rPr lang="en-US" dirty="0" smtClean="0"/>
              <a:t>Odd looking execution plans</a:t>
            </a:r>
          </a:p>
          <a:p>
            <a:r>
              <a:rPr lang="en-US" dirty="0" smtClean="0"/>
              <a:t>Solution</a:t>
            </a:r>
          </a:p>
          <a:p>
            <a:pPr lvl="1"/>
            <a:r>
              <a:rPr lang="en-US" dirty="0" smtClean="0"/>
              <a:t>Use of query hints should be exceptional</a:t>
            </a:r>
          </a:p>
          <a:p>
            <a:pPr lvl="1"/>
            <a:r>
              <a:rPr lang="en-US" dirty="0" smtClean="0"/>
              <a:t>Exceptions are rare, not standard practice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2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Recompiles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Excessive blocking and CPU contention caused by constant or long statement recompiles</a:t>
            </a:r>
          </a:p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Recompile events in extended events or trace</a:t>
            </a:r>
          </a:p>
          <a:p>
            <a:pPr lvl="1"/>
            <a:r>
              <a:rPr lang="en-US" dirty="0" smtClean="0"/>
              <a:t>Blocking</a:t>
            </a:r>
          </a:p>
          <a:p>
            <a:pPr lvl="1"/>
            <a:r>
              <a:rPr lang="en-US" dirty="0" smtClean="0"/>
              <a:t>High CPU usage</a:t>
            </a:r>
          </a:p>
          <a:p>
            <a:r>
              <a:rPr lang="en-US" dirty="0" smtClean="0"/>
              <a:t>Solutions</a:t>
            </a:r>
          </a:p>
          <a:p>
            <a:pPr lvl="1"/>
            <a:r>
              <a:rPr lang="en-US" dirty="0" smtClean="0"/>
              <a:t>Avoid interleaving DDL &amp; DML</a:t>
            </a:r>
          </a:p>
          <a:p>
            <a:pPr lvl="1"/>
            <a:r>
              <a:rPr lang="en-US" dirty="0" smtClean="0"/>
              <a:t>Where viable, use table variables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2654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NULL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Incorrect data returned due to improper use of NULL</a:t>
            </a:r>
          </a:p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= and &lt;&gt; instead of IS NULL and IS NOT NULL</a:t>
            </a:r>
          </a:p>
          <a:p>
            <a:r>
              <a:rPr lang="en-US" dirty="0" smtClean="0"/>
              <a:t>Solutions</a:t>
            </a:r>
          </a:p>
          <a:p>
            <a:pPr lvl="1"/>
            <a:r>
              <a:rPr lang="en-US" dirty="0" smtClean="0"/>
              <a:t>Learn to use NULL properly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0690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Row by Agonizing Row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Cursors instead of set-based operations</a:t>
            </a:r>
          </a:p>
          <a:p>
            <a:pPr lvl="1"/>
            <a:r>
              <a:rPr lang="en-US" dirty="0" smtClean="0"/>
              <a:t>WHILE loops instead of set-based operations</a:t>
            </a:r>
          </a:p>
          <a:p>
            <a:pPr lvl="1"/>
            <a:r>
              <a:rPr lang="en-US" dirty="0" smtClean="0"/>
              <a:t>Multiple statements where 1 will do</a:t>
            </a:r>
          </a:p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Extremely slow performance</a:t>
            </a:r>
          </a:p>
          <a:p>
            <a:r>
              <a:rPr lang="en-US" dirty="0" smtClean="0"/>
              <a:t>Solutions</a:t>
            </a:r>
          </a:p>
          <a:p>
            <a:pPr lvl="1"/>
            <a:r>
              <a:rPr lang="en-US" dirty="0" smtClean="0"/>
              <a:t>Eliminate unnecessary row-by-row processing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7399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Nested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Views within views causes optimizer timeout</a:t>
            </a:r>
          </a:p>
          <a:p>
            <a:r>
              <a:rPr lang="en-US" dirty="0" smtClean="0"/>
              <a:t>Indications</a:t>
            </a:r>
          </a:p>
          <a:p>
            <a:pPr lvl="1"/>
            <a:r>
              <a:rPr lang="en-US" dirty="0" smtClean="0"/>
              <a:t>Incredibly complex query plans for simple queries</a:t>
            </a:r>
          </a:p>
          <a:p>
            <a:pPr lvl="1"/>
            <a:r>
              <a:rPr lang="en-US" dirty="0" smtClean="0"/>
              <a:t>Very poor performance</a:t>
            </a:r>
          </a:p>
          <a:p>
            <a:r>
              <a:rPr lang="en-US" dirty="0" smtClean="0"/>
              <a:t>Solutions</a:t>
            </a:r>
          </a:p>
          <a:p>
            <a:pPr lvl="1"/>
            <a:r>
              <a:rPr lang="en-US" dirty="0" smtClean="0"/>
              <a:t>Don’t nest views</a:t>
            </a:r>
          </a:p>
          <a:p>
            <a:pPr lvl="1"/>
            <a:r>
              <a:rPr lang="en-US" dirty="0" smtClean="0"/>
              <a:t>Materialize views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383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 methods for writing TSQL for readability</a:t>
            </a:r>
          </a:p>
          <a:p>
            <a:r>
              <a:rPr lang="en-US" dirty="0" smtClean="0"/>
              <a:t>Understand how to write  TSQL for performance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5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 methods for writing TSQL for readability</a:t>
            </a:r>
          </a:p>
          <a:p>
            <a:r>
              <a:rPr lang="en-US" dirty="0" smtClean="0"/>
              <a:t>Understand how to write  TSQL for performance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4614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for Readability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 a local standard</a:t>
            </a:r>
          </a:p>
          <a:p>
            <a:pPr lvl="1"/>
            <a:r>
              <a:rPr lang="en-US" dirty="0" smtClean="0"/>
              <a:t>Object names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smtClean="0"/>
              <a:t>Format</a:t>
            </a:r>
          </a:p>
          <a:p>
            <a:pPr lvl="1"/>
            <a:r>
              <a:rPr lang="en-US" dirty="0" smtClean="0"/>
              <a:t>Error handling</a:t>
            </a:r>
          </a:p>
          <a:p>
            <a:r>
              <a:rPr lang="en-US" dirty="0" smtClean="0"/>
              <a:t>Enforce the standard</a:t>
            </a:r>
          </a:p>
          <a:p>
            <a:pPr lvl="1"/>
            <a:r>
              <a:rPr lang="en-US" dirty="0" smtClean="0"/>
              <a:t>Document it</a:t>
            </a:r>
          </a:p>
          <a:p>
            <a:pPr lvl="1"/>
            <a:r>
              <a:rPr lang="en-US" dirty="0" smtClean="0"/>
              <a:t>Code reviews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5120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For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Write for your data structures</a:t>
            </a:r>
          </a:p>
          <a:p>
            <a:r>
              <a:rPr lang="en-US" dirty="0" smtClean="0"/>
              <a:t>Write for your indexes</a:t>
            </a:r>
          </a:p>
          <a:p>
            <a:r>
              <a:rPr lang="en-US" dirty="0" smtClean="0"/>
              <a:t>Write for the query optimizer</a:t>
            </a:r>
          </a:p>
          <a:p>
            <a:r>
              <a:rPr lang="en-US" dirty="0" smtClean="0"/>
              <a:t>Avoid common issues:</a:t>
            </a:r>
          </a:p>
          <a:p>
            <a:pPr lvl="1"/>
            <a:r>
              <a:rPr lang="en-US" dirty="0" smtClean="0"/>
              <a:t>Data types</a:t>
            </a:r>
          </a:p>
          <a:p>
            <a:pPr lvl="1"/>
            <a:r>
              <a:rPr lang="en-US" dirty="0" smtClean="0"/>
              <a:t>Functions in comparisons</a:t>
            </a:r>
          </a:p>
          <a:p>
            <a:pPr lvl="1"/>
            <a:r>
              <a:rPr lang="en-US" dirty="0" smtClean="0"/>
              <a:t>Improper use of functions</a:t>
            </a:r>
          </a:p>
          <a:p>
            <a:pPr lvl="1"/>
            <a:r>
              <a:rPr lang="en-US" dirty="0" smtClean="0"/>
              <a:t>The “run faster” switch</a:t>
            </a:r>
          </a:p>
          <a:p>
            <a:pPr lvl="1"/>
            <a:r>
              <a:rPr lang="en-US" dirty="0" smtClean="0"/>
              <a:t>Inappropriate Query Hints</a:t>
            </a:r>
          </a:p>
          <a:p>
            <a:pPr lvl="1"/>
            <a:r>
              <a:rPr lang="en-US" dirty="0" smtClean="0"/>
              <a:t>Recompiles</a:t>
            </a:r>
          </a:p>
          <a:p>
            <a:pPr lvl="1"/>
            <a:r>
              <a:rPr lang="en-US" dirty="0" smtClean="0"/>
              <a:t>Null Values</a:t>
            </a:r>
          </a:p>
          <a:p>
            <a:pPr lvl="1"/>
            <a:r>
              <a:rPr lang="en-US" dirty="0" smtClean="0"/>
              <a:t>Row By Agonizing Row</a:t>
            </a:r>
          </a:p>
          <a:p>
            <a:pPr lvl="1"/>
            <a:r>
              <a:rPr lang="en-US" dirty="0" smtClean="0"/>
              <a:t>Nested Views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5689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Grant Fritchey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457200" y="942159"/>
            <a:ext cx="8229600" cy="3409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96875" indent="-396875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¤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SzPct val="100000"/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341313" algn="l" defTabSz="914400" rtl="0" eaLnBrk="1" latinLnBrk="0" hangingPunct="1">
              <a:spcBef>
                <a:spcPts val="100"/>
              </a:spcBef>
              <a:buClr>
                <a:schemeClr val="accent1"/>
              </a:buClr>
              <a:buFont typeface="Corbel" pitchFamily="34" charset="0"/>
              <a:buChar char="—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Product Evangelist for Red Gate Software</a:t>
            </a:r>
          </a:p>
          <a:p>
            <a:r>
              <a:rPr lang="en-US" dirty="0" smtClean="0"/>
              <a:t>Twitter: @</a:t>
            </a:r>
            <a:r>
              <a:rPr lang="en-US" dirty="0" err="1" smtClean="0"/>
              <a:t>gfritchey</a:t>
            </a:r>
            <a:endParaRPr lang="en-US" dirty="0" smtClean="0"/>
          </a:p>
          <a:p>
            <a:r>
              <a:rPr lang="en-US" dirty="0" smtClean="0"/>
              <a:t>Blog: scarydba.com</a:t>
            </a:r>
          </a:p>
          <a:p>
            <a:r>
              <a:rPr lang="en-US" dirty="0" smtClean="0"/>
              <a:t>Email: grant@scarydba.com</a:t>
            </a:r>
          </a:p>
        </p:txBody>
      </p:sp>
    </p:spTree>
    <p:extLst>
      <p:ext uri="{BB962C8B-B14F-4D97-AF65-F5344CB8AC3E}">
        <p14:creationId xmlns:p14="http://schemas.microsoft.com/office/powerpoint/2010/main" val="207163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 rot="20700000">
            <a:off x="328728" y="1736180"/>
            <a:ext cx="4269118" cy="6155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achen BT" pitchFamily="18" charset="0"/>
              </a:rPr>
              <a:t>How would you… ?</a:t>
            </a:r>
            <a:endParaRPr lang="en-US" sz="3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achen BT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 rot="313139">
            <a:off x="3734186" y="2584784"/>
            <a:ext cx="49600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luna Sans Black" pitchFamily="50" charset="0"/>
              </a:rPr>
              <a:t>What happens when… ?</a:t>
            </a:r>
            <a:endParaRPr lang="en-US" sz="3600" b="1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lluna Sans Black" pitchFamily="50" charset="0"/>
            </a:endParaRPr>
          </a:p>
        </p:txBody>
      </p:sp>
      <p:sp>
        <p:nvSpPr>
          <p:cNvPr id="7" name="Rectangle 6"/>
          <p:cNvSpPr/>
          <p:nvPr/>
        </p:nvSpPr>
        <p:spPr>
          <a:xfrm rot="21293334">
            <a:off x="858288" y="3605371"/>
            <a:ext cx="41617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Why does… ?</a:t>
            </a:r>
            <a:endParaRPr lang="en-US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71911" y="4870781"/>
            <a:ext cx="4068742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4600" b="1" spc="0" dirty="0" smtClean="0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Eras Bk BT" pitchFamily="34" charset="0"/>
              </a:rPr>
              <a:t>When do I… ?</a:t>
            </a:r>
            <a:endParaRPr lang="en-US" sz="4600" b="1" spc="0" dirty="0">
              <a:ln/>
              <a:solidFill>
                <a:schemeClr val="accent1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Eras Bk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32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Grant Fritchey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Content Placeholder 11"/>
          <p:cNvSpPr txBox="1">
            <a:spLocks/>
          </p:cNvSpPr>
          <p:nvPr/>
        </p:nvSpPr>
        <p:spPr>
          <a:xfrm>
            <a:off x="457200" y="942159"/>
            <a:ext cx="8229600" cy="3409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96875" indent="-396875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¤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SzPct val="100000"/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341313" algn="l" defTabSz="914400" rtl="0" eaLnBrk="1" latinLnBrk="0" hangingPunct="1">
              <a:spcBef>
                <a:spcPts val="100"/>
              </a:spcBef>
              <a:buClr>
                <a:schemeClr val="accent1"/>
              </a:buClr>
              <a:buFont typeface="Corbel" pitchFamily="34" charset="0"/>
              <a:buChar char="—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Product Evangelist for Red Gate Software</a:t>
            </a:r>
          </a:p>
          <a:p>
            <a:r>
              <a:rPr lang="en-US" dirty="0" smtClean="0"/>
              <a:t>Twitter: @</a:t>
            </a:r>
            <a:r>
              <a:rPr lang="en-US" dirty="0" err="1" smtClean="0"/>
              <a:t>gfritchey</a:t>
            </a:r>
            <a:endParaRPr lang="en-US" dirty="0" smtClean="0"/>
          </a:p>
          <a:p>
            <a:r>
              <a:rPr lang="en-US" dirty="0" smtClean="0"/>
              <a:t>Blog: scarydba.com</a:t>
            </a:r>
          </a:p>
          <a:p>
            <a:r>
              <a:rPr lang="en-US" dirty="0" smtClean="0"/>
              <a:t>Email: grant@scarydba.com</a:t>
            </a:r>
          </a:p>
        </p:txBody>
      </p:sp>
    </p:spTree>
    <p:extLst>
      <p:ext uri="{BB962C8B-B14F-4D97-AF65-F5344CB8AC3E}">
        <p14:creationId xmlns:p14="http://schemas.microsoft.com/office/powerpoint/2010/main" val="8741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Writing for readability</a:t>
            </a:r>
          </a:p>
          <a:p>
            <a:pPr lvl="1"/>
            <a:r>
              <a:rPr lang="en-US" dirty="0" smtClean="0"/>
              <a:t>Object Names &amp; Format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smtClean="0"/>
              <a:t>Error Handling</a:t>
            </a:r>
          </a:p>
          <a:p>
            <a:pPr lvl="1"/>
            <a:r>
              <a:rPr lang="en-US" dirty="0" smtClean="0"/>
              <a:t>Personal Preferences</a:t>
            </a:r>
          </a:p>
          <a:p>
            <a:r>
              <a:rPr lang="en-US" dirty="0" smtClean="0"/>
              <a:t>Writing for performance</a:t>
            </a:r>
          </a:p>
          <a:p>
            <a:pPr lvl="1"/>
            <a:r>
              <a:rPr lang="en-US" dirty="0" smtClean="0"/>
              <a:t>Data Types</a:t>
            </a:r>
          </a:p>
          <a:p>
            <a:pPr lvl="1"/>
            <a:r>
              <a:rPr lang="en-US" dirty="0" smtClean="0"/>
              <a:t>Functions in Comparisons</a:t>
            </a:r>
          </a:p>
          <a:p>
            <a:pPr lvl="1"/>
            <a:r>
              <a:rPr lang="en-US" dirty="0" smtClean="0"/>
              <a:t>Improper Use of Functions</a:t>
            </a:r>
          </a:p>
          <a:p>
            <a:pPr lvl="1"/>
            <a:r>
              <a:rPr lang="en-US" dirty="0" smtClean="0"/>
              <a:t>The “Run Faster” Switch</a:t>
            </a:r>
          </a:p>
          <a:p>
            <a:pPr lvl="1"/>
            <a:r>
              <a:rPr lang="en-US" dirty="0" smtClean="0"/>
              <a:t>Inappropriate Use of Query Hints</a:t>
            </a:r>
          </a:p>
          <a:p>
            <a:pPr lvl="1"/>
            <a:r>
              <a:rPr lang="en-US" dirty="0" smtClean="0"/>
              <a:t>Recompiles</a:t>
            </a:r>
          </a:p>
          <a:p>
            <a:pPr lvl="1"/>
            <a:r>
              <a:rPr lang="en-US" dirty="0" smtClean="0"/>
              <a:t>Null Values</a:t>
            </a:r>
          </a:p>
          <a:p>
            <a:pPr lvl="1"/>
            <a:r>
              <a:rPr lang="en-US" dirty="0" smtClean="0"/>
              <a:t>Row by Agonizing Row</a:t>
            </a:r>
          </a:p>
          <a:p>
            <a:pPr lvl="1"/>
            <a:r>
              <a:rPr lang="en-US" dirty="0" smtClean="0"/>
              <a:t>Nesting Views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71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for Readability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 a local standard</a:t>
            </a:r>
          </a:p>
          <a:p>
            <a:pPr lvl="1"/>
            <a:r>
              <a:rPr lang="en-US" dirty="0" smtClean="0"/>
              <a:t>Object names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smtClean="0"/>
              <a:t>Format</a:t>
            </a:r>
          </a:p>
          <a:p>
            <a:pPr lvl="1"/>
            <a:r>
              <a:rPr lang="en-US" dirty="0" smtClean="0"/>
              <a:t>Error handling</a:t>
            </a:r>
          </a:p>
          <a:p>
            <a:r>
              <a:rPr lang="en-US" dirty="0" smtClean="0"/>
              <a:t>Enforce the standard</a:t>
            </a:r>
          </a:p>
          <a:p>
            <a:pPr lvl="1"/>
            <a:r>
              <a:rPr lang="en-US" dirty="0" smtClean="0"/>
              <a:t>Document it</a:t>
            </a:r>
          </a:p>
          <a:p>
            <a:pPr lvl="1"/>
            <a:r>
              <a:rPr lang="en-US" dirty="0" smtClean="0"/>
              <a:t>Code reviews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6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Names &amp;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Names should be descriptive</a:t>
            </a:r>
          </a:p>
          <a:p>
            <a:pPr lvl="1"/>
            <a:r>
              <a:rPr lang="en-US" dirty="0" smtClean="0"/>
              <a:t>Procedures should be a phrase</a:t>
            </a:r>
          </a:p>
          <a:p>
            <a:pPr lvl="1"/>
            <a:r>
              <a:rPr lang="en-US" dirty="0" smtClean="0"/>
              <a:t>Abbreviations should be common (no </a:t>
            </a:r>
            <a:r>
              <a:rPr lang="en-US" dirty="0" err="1" smtClean="0"/>
              <a:t>Ddltbl</a:t>
            </a:r>
            <a:r>
              <a:rPr lang="en-US" dirty="0" smtClean="0"/>
              <a:t>)</a:t>
            </a:r>
          </a:p>
          <a:p>
            <a:r>
              <a:rPr lang="en-US" dirty="0" smtClean="0"/>
              <a:t>Use aliases</a:t>
            </a:r>
          </a:p>
          <a:p>
            <a:pPr lvl="1"/>
            <a:r>
              <a:rPr lang="en-US" dirty="0" smtClean="0"/>
              <a:t>Clear</a:t>
            </a:r>
          </a:p>
          <a:p>
            <a:pPr lvl="1"/>
            <a:r>
              <a:rPr lang="en-US" dirty="0" smtClean="0"/>
              <a:t>Common</a:t>
            </a:r>
            <a:endParaRPr lang="en-US" dirty="0"/>
          </a:p>
          <a:p>
            <a:r>
              <a:rPr lang="en-US" dirty="0" smtClean="0"/>
              <a:t>Be consistent</a:t>
            </a:r>
          </a:p>
          <a:p>
            <a:pPr lvl="1"/>
            <a:r>
              <a:rPr lang="en-US" dirty="0"/>
              <a:t>A foolish consistency is the hobgoblin of little minds</a:t>
            </a:r>
          </a:p>
          <a:p>
            <a:pPr lvl="1"/>
            <a:r>
              <a:rPr lang="en-US" dirty="0"/>
              <a:t>Keyword in that sentence is “foolish”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5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something</a:t>
            </a:r>
          </a:p>
          <a:p>
            <a:r>
              <a:rPr lang="en-US" dirty="0" smtClean="0"/>
              <a:t>Most important is describing the action, not documentation</a:t>
            </a:r>
          </a:p>
          <a:p>
            <a:r>
              <a:rPr lang="en-US" dirty="0" smtClean="0"/>
              <a:t>Use source control for documentation</a:t>
            </a:r>
          </a:p>
          <a:p>
            <a:r>
              <a:rPr lang="en-US" dirty="0" smtClean="0"/>
              <a:t>Self-documenting code is a lie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20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 Handling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TRY/CATCH</a:t>
            </a:r>
          </a:p>
          <a:p>
            <a:r>
              <a:rPr lang="en-US" dirty="0" smtClean="0"/>
              <a:t>Deadlocks</a:t>
            </a:r>
          </a:p>
          <a:p>
            <a:r>
              <a:rPr lang="en-US" dirty="0" smtClean="0"/>
              <a:t>Establish local best practices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33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375" y="152400"/>
            <a:ext cx="8605614" cy="1143000"/>
          </a:xfrm>
        </p:spPr>
        <p:txBody>
          <a:bodyPr/>
          <a:lstStyle/>
          <a:p>
            <a:r>
              <a:rPr lang="en-US" dirty="0" smtClean="0"/>
              <a:t>Personal Preferences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CamelCase</a:t>
            </a:r>
            <a:endParaRPr lang="en-US" dirty="0" smtClean="0"/>
          </a:p>
          <a:p>
            <a:r>
              <a:rPr lang="en-US" dirty="0" smtClean="0"/>
              <a:t>Uppercase for reserve words and key words</a:t>
            </a:r>
          </a:p>
          <a:p>
            <a:r>
              <a:rPr lang="en-US" dirty="0" smtClean="0"/>
              <a:t>Line breaks</a:t>
            </a:r>
          </a:p>
          <a:p>
            <a:pPr lvl="1"/>
            <a:r>
              <a:rPr lang="en-US" dirty="0" smtClean="0"/>
              <a:t>On SELECT list</a:t>
            </a:r>
          </a:p>
          <a:p>
            <a:pPr lvl="1"/>
            <a:r>
              <a:rPr lang="en-US" dirty="0" smtClean="0"/>
              <a:t>Between JOIN criteria</a:t>
            </a:r>
          </a:p>
          <a:p>
            <a:pPr lvl="1"/>
            <a:r>
              <a:rPr lang="en-US" dirty="0" smtClean="0"/>
              <a:t>Between WHERE criteria</a:t>
            </a:r>
          </a:p>
          <a:p>
            <a:r>
              <a:rPr lang="en-US" dirty="0" smtClean="0"/>
              <a:t>Use the semicolon</a:t>
            </a:r>
          </a:p>
          <a:p>
            <a:r>
              <a:rPr lang="en-US" dirty="0" smtClean="0"/>
              <a:t>Indent </a:t>
            </a:r>
          </a:p>
          <a:p>
            <a:pPr lvl="1"/>
            <a:r>
              <a:rPr lang="en-US" dirty="0" smtClean="0"/>
              <a:t>After initial SELECT</a:t>
            </a:r>
          </a:p>
          <a:p>
            <a:pPr lvl="1"/>
            <a:r>
              <a:rPr lang="en-US" dirty="0" smtClean="0"/>
              <a:t>With ON clause</a:t>
            </a:r>
          </a:p>
          <a:p>
            <a:pPr lvl="1"/>
            <a:r>
              <a:rPr lang="en-US" dirty="0" smtClean="0"/>
              <a:t>After WHERE clause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E8AEE-6E2D-4190-B0CF-6B225853EDD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37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cary DBA">
      <a:dk1>
        <a:srgbClr val="000000"/>
      </a:dk1>
      <a:lt1>
        <a:srgbClr val="FFFFFF"/>
      </a:lt1>
      <a:dk2>
        <a:srgbClr val="3F3F3F"/>
      </a:dk2>
      <a:lt2>
        <a:srgbClr val="E1E1E1"/>
      </a:lt2>
      <a:accent1>
        <a:srgbClr val="A00F00"/>
      </a:accent1>
      <a:accent2>
        <a:srgbClr val="CC6600"/>
      </a:accent2>
      <a:accent3>
        <a:srgbClr val="669933"/>
      </a:accent3>
      <a:accent4>
        <a:srgbClr val="7477F2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ustom 1">
      <a:majorFont>
        <a:latin typeface="AmerType Md BT"/>
        <a:ea typeface=""/>
        <a:cs typeface=""/>
      </a:majorFont>
      <a:minorFont>
        <a:latin typeface="Corb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719</Words>
  <Application>Microsoft Office PowerPoint</Application>
  <PresentationFormat>On-screen Show (4:3)</PresentationFormat>
  <Paragraphs>220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Corbel</vt:lpstr>
      <vt:lpstr>Wingdings</vt:lpstr>
      <vt:lpstr>Calibri</vt:lpstr>
      <vt:lpstr>Eras Bk BT</vt:lpstr>
      <vt:lpstr>Calluna Sans Black</vt:lpstr>
      <vt:lpstr>AmerType Md BT</vt:lpstr>
      <vt:lpstr>Aachen BT</vt:lpstr>
      <vt:lpstr>Office Theme</vt:lpstr>
      <vt:lpstr>Top Tips for Better TSQL Stored Procedures</vt:lpstr>
      <vt:lpstr>Goal</vt:lpstr>
      <vt:lpstr>Grant Fritchey</vt:lpstr>
      <vt:lpstr>Agenda</vt:lpstr>
      <vt:lpstr>Writing for Readability</vt:lpstr>
      <vt:lpstr>Object Names &amp; Format</vt:lpstr>
      <vt:lpstr>Comments</vt:lpstr>
      <vt:lpstr>Error Handling</vt:lpstr>
      <vt:lpstr>Personal Preferences</vt:lpstr>
      <vt:lpstr>Writing For Performance</vt:lpstr>
      <vt:lpstr>Data Types</vt:lpstr>
      <vt:lpstr>Functions in Comparisons</vt:lpstr>
      <vt:lpstr>Improper Use of Functions</vt:lpstr>
      <vt:lpstr>The “Run Faster” Switch</vt:lpstr>
      <vt:lpstr>Query Hints</vt:lpstr>
      <vt:lpstr>Recompiles</vt:lpstr>
      <vt:lpstr>NULL Values</vt:lpstr>
      <vt:lpstr>Row by Agonizing Row</vt:lpstr>
      <vt:lpstr>Nested Views</vt:lpstr>
      <vt:lpstr>Goal</vt:lpstr>
      <vt:lpstr>Writing for Readability</vt:lpstr>
      <vt:lpstr>Writing For Performance</vt:lpstr>
      <vt:lpstr>Grant Fritchey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Michele Grondin</dc:creator>
  <cp:lastModifiedBy>Grant Fritchey</cp:lastModifiedBy>
  <cp:revision>42</cp:revision>
  <dcterms:created xsi:type="dcterms:W3CDTF">2010-12-04T21:29:35Z</dcterms:created>
  <dcterms:modified xsi:type="dcterms:W3CDTF">2012-03-02T18:15:11Z</dcterms:modified>
</cp:coreProperties>
</file>